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70" r:id="rId20"/>
    <p:sldId id="271" r:id="rId21"/>
    <p:sldId id="272" r:id="rId22"/>
    <p:sldId id="273" r:id="rId23"/>
    <p:sldId id="280" r:id="rId24"/>
    <p:sldId id="281" r:id="rId25"/>
    <p:sldId id="282" r:id="rId26"/>
    <p:sldId id="283" r:id="rId27"/>
    <p:sldId id="284" r:id="rId28"/>
    <p:sldId id="285" r:id="rId29"/>
    <p:sldId id="278" r:id="rId30"/>
  </p:sldIdLst>
  <p:sldSz cx="9144000" cy="6858000" type="screen4x3"/>
  <p:notesSz cx="6858000" cy="100599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5;&#1072;&#1087;&#1082;&#1080;\&#1062;&#1048;&#1080;&#1054;&#1050;&#1054;\&#1060;&#1086;&#1088;&#1091;&#1084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914443368726224E-2"/>
          <c:y val="0"/>
          <c:w val="0.9630464339941065"/>
          <c:h val="0.776943564115339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9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Лист1!$A$5:$I$5</c:f>
              <c:strCache>
                <c:ptCount val="9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  <c:pt idx="7">
                  <c:v>2017 год</c:v>
                </c:pt>
                <c:pt idx="8">
                  <c:v>2018 год</c:v>
                </c:pt>
              </c:strCache>
            </c:strRef>
          </c:cat>
          <c:val>
            <c:numRef>
              <c:f>Лист1!$A$6:$I$6</c:f>
              <c:numCache>
                <c:formatCode>0%</c:formatCode>
                <c:ptCount val="9"/>
                <c:pt idx="0">
                  <c:v>0.11000000000000019</c:v>
                </c:pt>
                <c:pt idx="1">
                  <c:v>0.2</c:v>
                </c:pt>
                <c:pt idx="2">
                  <c:v>0.25</c:v>
                </c:pt>
                <c:pt idx="3">
                  <c:v>0.30000000000000032</c:v>
                </c:pt>
                <c:pt idx="4">
                  <c:v>0.35000000000000031</c:v>
                </c:pt>
                <c:pt idx="5">
                  <c:v>0.4</c:v>
                </c:pt>
                <c:pt idx="6">
                  <c:v>0.5</c:v>
                </c:pt>
                <c:pt idx="7">
                  <c:v>0.60000000000000064</c:v>
                </c:pt>
                <c:pt idx="8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82336"/>
        <c:axId val="141583872"/>
      </c:barChart>
      <c:catAx>
        <c:axId val="141582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1583872"/>
        <c:crosses val="autoZero"/>
        <c:auto val="1"/>
        <c:lblAlgn val="ctr"/>
        <c:lblOffset val="100"/>
        <c:noMultiLvlLbl val="0"/>
      </c:catAx>
      <c:valAx>
        <c:axId val="1415838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4158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 i="1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01244306188198E-2"/>
          <c:y val="0.16928846334062567"/>
          <c:w val="0.9223975113876236"/>
          <c:h val="0.63060053577718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E1D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600" dirty="0" smtClean="0"/>
                      <a:t>5</a:t>
                    </a: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70</a:t>
                    </a:r>
                    <a:r>
                      <a:rPr lang="ru-RU" sz="1600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2015г.</c:v>
                </c:pt>
                <c:pt idx="1">
                  <c:v>2016г.</c:v>
                </c:pt>
                <c:pt idx="2">
                  <c:v>2017г.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423808"/>
        <c:axId val="150441984"/>
      </c:barChart>
      <c:catAx>
        <c:axId val="150423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0441984"/>
        <c:crosses val="autoZero"/>
        <c:auto val="1"/>
        <c:lblAlgn val="ctr"/>
        <c:lblOffset val="100"/>
        <c:noMultiLvlLbl val="0"/>
      </c:catAx>
      <c:valAx>
        <c:axId val="15044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042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1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696744" cy="1440160"/>
          </a:xfrm>
        </p:spPr>
        <p:txBody>
          <a:bodyPr>
            <a:noAutofit/>
          </a:bodyPr>
          <a:lstStyle/>
          <a:p>
            <a:r>
              <a:rPr lang="ru-RU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Материалы к совещанию руководителей </a:t>
            </a:r>
            <a:br>
              <a:rPr lang="ru-RU" sz="4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07.04.2016 года</a:t>
            </a:r>
            <a:endParaRPr lang="ru-RU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085184"/>
            <a:ext cx="8128992" cy="1296144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err="1" smtClean="0">
                <a:solidFill>
                  <a:schemeClr val="tx1"/>
                </a:solidFill>
              </a:rPr>
              <a:t>Патракеева</a:t>
            </a:r>
            <a:r>
              <a:rPr lang="ru-RU" sz="2400" b="1" i="1" dirty="0" smtClean="0">
                <a:solidFill>
                  <a:schemeClr val="tx1"/>
                </a:solidFill>
              </a:rPr>
              <a:t> Т.А., начальник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Управления образования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school102.donetsk.ua/img/knig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0266"/>
            <a:ext cx="4634665" cy="33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6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738089"/>
              </p:ext>
            </p:extLst>
          </p:nvPr>
        </p:nvGraphicFramePr>
        <p:xfrm>
          <a:off x="255643" y="1036657"/>
          <a:ext cx="8708844" cy="556069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451474"/>
                <a:gridCol w="1208699"/>
                <a:gridCol w="1800200"/>
                <a:gridCol w="1345523"/>
                <a:gridCol w="1451474"/>
                <a:gridCol w="1451474"/>
              </a:tblGrid>
              <a:tr h="2084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Доходы, тыс. руб.</a:t>
                      </a:r>
                      <a:endParaRPr lang="ru-RU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платных образовательных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услуг</a:t>
                      </a:r>
                      <a:endParaRPr lang="ru-RU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добровольных пожертвований, арендной </a:t>
                      </a:r>
                      <a:r>
                        <a:rPr lang="ru-RU" sz="11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платы,тыс.руб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Расходы, </a:t>
                      </a:r>
                      <a:r>
                        <a:rPr lang="ru-RU" sz="14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616946"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заработная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договора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развитие и ремонт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МБДОУ Центр развития №1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3602,5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242,9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164,9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МБДОУ Центр развития №2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4844,2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658,2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265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192,4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200,8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МБДОУ Центр развития №3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3842,4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537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186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157,5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193,5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МБДОУ Центр развития №4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4244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310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177,1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45,9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МБДОУ Центр развития №5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2434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64,2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89,4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86,4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МБДОУ Центр развития №6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2418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340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87,9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187,1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28080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Юровский детский сад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1753,3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255,3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48,4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112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94,9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5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Центр молодежи 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2555,1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2555,1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1416,3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73,5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1065,3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561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5617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40570,6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11993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3288,2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2680,8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6024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962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 от приносящей доход деятельности образовательных учреждений за 2015 год</a:t>
            </a:r>
            <a:endParaRPr lang="ru-RU" sz="2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6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89448" y="4335701"/>
            <a:ext cx="6048672" cy="584775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/>
                </a:solidFill>
                <a:cs typeface="Arial" charset="0"/>
              </a:rPr>
              <a:t>Государственная программа Российской Федерации </a:t>
            </a:r>
          </a:p>
          <a:p>
            <a:pPr algn="ctr"/>
            <a:r>
              <a:rPr lang="ru-RU" sz="1600" b="1" i="1" dirty="0">
                <a:solidFill>
                  <a:schemeClr val="tx1"/>
                </a:solidFill>
                <a:cs typeface="Arial" charset="0"/>
              </a:rPr>
              <a:t>«Информационное общество (2011-2020 годы)»</a:t>
            </a:r>
          </a:p>
        </p:txBody>
      </p:sp>
      <p:pic>
        <p:nvPicPr>
          <p:cNvPr id="20" name="Picture 4" descr="http://pervye-shagi.ru/sites/default/files/1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94" y="1911130"/>
            <a:ext cx="1597733" cy="13926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27"/>
            <a:ext cx="7767792" cy="901452"/>
          </a:xfrm>
        </p:spPr>
        <p:txBody>
          <a:bodyPr>
            <a:normAutofit/>
          </a:bodyPr>
          <a:lstStyle/>
          <a:p>
            <a:r>
              <a:rPr lang="ru-RU" sz="2400" b="1" i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 перевода государственных (муниципальных) услуг в электронный вид</a:t>
            </a:r>
            <a:endParaRPr lang="ru-RU" sz="2400" b="1" i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199545"/>
              </p:ext>
            </p:extLst>
          </p:nvPr>
        </p:nvGraphicFramePr>
        <p:xfrm>
          <a:off x="-9253536" y="548680"/>
          <a:ext cx="8712968" cy="74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392488"/>
                <a:gridCol w="1656184"/>
                <a:gridCol w="1440160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Услуга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2015г.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2016г.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2017г.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10%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30%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70%</a:t>
                      </a:r>
                      <a:endParaRPr lang="ru-RU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4573016" y="2252771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600" b="1" i="1" dirty="0">
                <a:solidFill>
                  <a:prstClr val="black"/>
                </a:solidFill>
              </a:rPr>
              <a:t>Назначение и выплаты денежной компенсации части платы, взимаемой с родителей за содержание детей в государственных образовательных учреждениях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4759" y="884433"/>
            <a:ext cx="4214033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Указ </a:t>
            </a:r>
            <a:r>
              <a:rPr lang="ru-RU" sz="1400" b="1" i="1" dirty="0">
                <a:solidFill>
                  <a:schemeClr val="tx1"/>
                </a:solidFill>
              </a:rPr>
              <a:t>Президента Российской Федерации 7 мая 2012 года N </a:t>
            </a:r>
            <a:r>
              <a:rPr lang="ru-RU" sz="1400" b="1" i="1" dirty="0" smtClean="0">
                <a:solidFill>
                  <a:schemeClr val="tx1"/>
                </a:solidFill>
              </a:rPr>
              <a:t>601 "Об </a:t>
            </a:r>
            <a:r>
              <a:rPr lang="ru-RU" sz="1400" b="1" i="1" dirty="0">
                <a:solidFill>
                  <a:schemeClr val="tx1"/>
                </a:solidFill>
              </a:rPr>
              <a:t>основных направлениях совершенствования системы государственного управления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91709772"/>
              </p:ext>
            </p:extLst>
          </p:nvPr>
        </p:nvGraphicFramePr>
        <p:xfrm>
          <a:off x="1259632" y="4652279"/>
          <a:ext cx="7560840" cy="222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3746" y="5013176"/>
            <a:ext cx="55103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i="1" dirty="0">
                <a:cs typeface="Arial" charset="0"/>
              </a:rPr>
              <a:t>Доля граждан, использующих механизм получения </a:t>
            </a:r>
            <a:br>
              <a:rPr lang="ru-RU" sz="1400" b="1" i="1" dirty="0">
                <a:cs typeface="Arial" charset="0"/>
              </a:rPr>
            </a:br>
            <a:r>
              <a:rPr lang="ru-RU" sz="1400" b="1" i="1" dirty="0">
                <a:cs typeface="Arial" charset="0"/>
              </a:rPr>
              <a:t>государственных и муниципальных услуг </a:t>
            </a:r>
            <a:br>
              <a:rPr lang="ru-RU" sz="1400" b="1" i="1" dirty="0">
                <a:cs typeface="Arial" charset="0"/>
              </a:rPr>
            </a:br>
            <a:r>
              <a:rPr lang="ru-RU" sz="1400" b="1" i="1" dirty="0">
                <a:solidFill>
                  <a:srgbClr val="1E5842"/>
                </a:solidFill>
                <a:cs typeface="Arial" charset="0"/>
              </a:rPr>
              <a:t>в электронной форме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895467"/>
            <a:ext cx="4464496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доля граждан, использующих механизм получения государственных и муниципальных услуг в электронной форме, к 2018 году - </a:t>
            </a:r>
            <a:r>
              <a:rPr lang="ru-RU" sz="1600" b="1" i="1" dirty="0">
                <a:solidFill>
                  <a:schemeClr val="tx1"/>
                </a:solidFill>
              </a:rPr>
              <a:t>не менее 70 процентов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1892" y="1983592"/>
            <a:ext cx="3541137" cy="203132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tx1"/>
                </a:solidFill>
              </a:rPr>
              <a:t>Региональный план </a:t>
            </a:r>
            <a:r>
              <a:rPr lang="ru-RU" sz="1400" b="1" i="1" dirty="0" smtClean="0">
                <a:solidFill>
                  <a:schemeClr val="tx1"/>
                </a:solidFill>
              </a:rPr>
              <a:t>(«дорожная карта«) мероприятий </a:t>
            </a:r>
            <a:r>
              <a:rPr lang="ru-RU" sz="1400" b="1" i="1" dirty="0">
                <a:solidFill>
                  <a:schemeClr val="tx1"/>
                </a:solidFill>
              </a:rPr>
              <a:t>по популяризации Портала </a:t>
            </a:r>
            <a:r>
              <a:rPr lang="ru-RU" sz="1400" b="1" i="1" dirty="0" smtClean="0">
                <a:solidFill>
                  <a:schemeClr val="tx1"/>
                </a:solidFill>
              </a:rPr>
              <a:t>государственных и муниципальных услуг (функций) Вологодской области 2015-2016 годы (утвержден Губернатором области </a:t>
            </a:r>
            <a:r>
              <a:rPr lang="ru-RU" sz="1400" b="1" i="1" dirty="0" err="1" smtClean="0">
                <a:solidFill>
                  <a:schemeClr val="tx1"/>
                </a:solidFill>
              </a:rPr>
              <a:t>О.А.Кувшинниковым</a:t>
            </a:r>
            <a:r>
              <a:rPr lang="ru-RU" sz="1400" b="1" i="1" dirty="0" smtClean="0">
                <a:solidFill>
                  <a:schemeClr val="tx1"/>
                </a:solidFill>
              </a:rPr>
              <a:t> 7 </a:t>
            </a:r>
            <a:r>
              <a:rPr lang="ru-RU" sz="1400" b="1" i="1" dirty="0">
                <a:solidFill>
                  <a:schemeClr val="tx1"/>
                </a:solidFill>
              </a:rPr>
              <a:t>марта </a:t>
            </a:r>
            <a:r>
              <a:rPr lang="ru-RU" sz="1400" b="1" i="1" dirty="0" smtClean="0">
                <a:solidFill>
                  <a:schemeClr val="tx1"/>
                </a:solidFill>
              </a:rPr>
              <a:t>2015 года)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4118" y="2091314"/>
            <a:ext cx="3260370" cy="184665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Доля запросов о предоставлении государственных услуг, направленных в органы исполнительской власти области в электронной форме, от общего числа запросов на предоставление государственных услуг (посредством ЕПГУ и РПГУ) – </a:t>
            </a:r>
            <a:r>
              <a:rPr lang="ru-RU" sz="1600" b="1" i="1" dirty="0">
                <a:solidFill>
                  <a:schemeClr val="tx1"/>
                </a:solidFill>
              </a:rPr>
              <a:t>5</a:t>
            </a:r>
            <a:r>
              <a:rPr lang="ru-RU" sz="1600" b="1" i="1" dirty="0" smtClean="0">
                <a:solidFill>
                  <a:schemeClr val="tx1"/>
                </a:solidFill>
              </a:rPr>
              <a:t>0%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88216723"/>
              </p:ext>
            </p:extLst>
          </p:nvPr>
        </p:nvGraphicFramePr>
        <p:xfrm>
          <a:off x="3252720" y="2655143"/>
          <a:ext cx="2701680" cy="168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>
            <a:off x="3419872" y="1473287"/>
            <a:ext cx="1224136" cy="3894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419872" y="2856306"/>
            <a:ext cx="228424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8263692" y="3510861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08204" y="4833156"/>
            <a:ext cx="6480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5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74422"/>
              </p:ext>
            </p:extLst>
          </p:nvPr>
        </p:nvGraphicFramePr>
        <p:xfrm>
          <a:off x="354322" y="1268760"/>
          <a:ext cx="8352930" cy="46680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/>
                <a:gridCol w="1512168"/>
                <a:gridCol w="1584176"/>
                <a:gridCol w="1409366"/>
                <a:gridCol w="1542964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муниципальной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услуги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2015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2016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2017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2018 г., %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выплата компенсации части родительской платы за присмотр и уход и содержание детей в детских садах </a:t>
                      </a:r>
                      <a:endParaRPr lang="ru-RU" sz="1400" b="1" u="none" strike="noStrike" dirty="0" smtClean="0">
                        <a:effectLst/>
                      </a:endParaRP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12,47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зачисление в дошкольные образовательные учреждения </a:t>
                      </a:r>
                      <a:endParaRPr lang="ru-RU" sz="14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18,00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зачисление в общеобразовательные учреждения </a:t>
                      </a:r>
                      <a:endParaRPr lang="ru-RU" sz="1400" b="1" u="none" strike="noStrike" dirty="0" smtClean="0">
                        <a:effectLst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13,07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50,00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60,00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70,00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F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предоставление информации о текущей успеваемости обучающихся, ведение электронного дневника и электронного журнала.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</a:rPr>
                        <a:t>100,00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100,00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16459" y="404664"/>
            <a:ext cx="9324528" cy="576064"/>
          </a:xfrm>
        </p:spPr>
        <p:txBody>
          <a:bodyPr>
            <a:noAutofit/>
          </a:bodyPr>
          <a:lstStyle/>
          <a:p>
            <a:r>
              <a:rPr lang="ru-RU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21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государственных (муниципальных) </a:t>
            </a:r>
            <a:r>
              <a:rPr lang="ru-RU" sz="21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в отрасли "Образование"</a:t>
            </a:r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527" y="620688"/>
            <a:ext cx="903649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i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выплата компенсации части родительской платы за присмотр и уход и содержание детей в детских садах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544525"/>
              </p:ext>
            </p:extLst>
          </p:nvPr>
        </p:nvGraphicFramePr>
        <p:xfrm>
          <a:off x="530170" y="1340768"/>
          <a:ext cx="8191164" cy="5194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98876"/>
                <a:gridCol w="1368152"/>
                <a:gridCol w="1224136"/>
              </a:tblGrid>
              <a:tr h="632456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ДОУ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I квартал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и апрель 2016 год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2016 год (прогноз)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1"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2"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3"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4"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5"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6"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МБДОУ "Юровский детский сад"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Комьянская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школа»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Ростиловская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школа»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Сидоровская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 школа»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1340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МБОУ «Слободская школа им. </a:t>
                      </a:r>
                      <a:r>
                        <a:rPr lang="ru-RU" sz="1400" b="1" i="1" dirty="0" err="1" smtClean="0">
                          <a:solidFill>
                            <a:schemeClr val="tx1"/>
                          </a:solidFill>
                        </a:rPr>
                        <a:t>Г.Н.Пономарева</a:t>
                      </a: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358205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ИТОГО: количество заявлений через РПГУ по кварталам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% заявлений через РПГУ по кварталам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11,1%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  <a:tr h="252024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Количество заявлений всего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480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921"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</a:rPr>
                        <a:t>% заявлений через РПГУ с нарастающим итогом</a:t>
                      </a:r>
                      <a:endParaRPr lang="ru-RU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FFB9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35153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16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государственных (муниципальных) </a:t>
            </a:r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</a:t>
            </a:r>
          </a:p>
        </p:txBody>
      </p:sp>
    </p:spTree>
    <p:extLst>
      <p:ext uri="{BB962C8B-B14F-4D97-AF65-F5344CB8AC3E}">
        <p14:creationId xmlns:p14="http://schemas.microsoft.com/office/powerpoint/2010/main" val="42287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workingparent.com/wp-content/uploads/2013/08/Fotolia_54179476_Subscription_Monthly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9409"/>
            <a:ext cx="5584850" cy="37221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573616"/>
              </p:ext>
            </p:extLst>
          </p:nvPr>
        </p:nvGraphicFramePr>
        <p:xfrm>
          <a:off x="510952" y="1700808"/>
          <a:ext cx="8229600" cy="20777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1481336"/>
                <a:gridCol w="1656184"/>
                <a:gridCol w="3034680"/>
              </a:tblGrid>
              <a:tr h="63630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 </a:t>
                      </a: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Подано заявлений всего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 них через ЕПГУ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Доля заявлений, поданных с ЕПГУ, от общего количества </a:t>
                      </a: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заявлений</a:t>
                      </a: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январь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31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29%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февраль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35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68,6%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март</a:t>
                      </a:r>
                      <a:endParaRPr lang="ru-RU" sz="1600" b="1" i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26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20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76,9%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3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 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92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53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57,6%</a:t>
                      </a:r>
                      <a:endParaRPr lang="ru-RU" sz="16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6288" y="764704"/>
            <a:ext cx="8658927" cy="576064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Прием </a:t>
            </a:r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заявлений на предоставление места в образовательных учреждениях, реализующих программы дошкольного образования, в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2016 году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5153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16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государственных (муниципальных) </a:t>
            </a:r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</a:t>
            </a:r>
          </a:p>
        </p:txBody>
      </p:sp>
      <p:pic>
        <p:nvPicPr>
          <p:cNvPr id="2" name="Picture 2" descr="D:\РИСУНКИ с раб стола\дети\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87" y="3675951"/>
            <a:ext cx="2609876" cy="390899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6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171145"/>
              </p:ext>
            </p:extLst>
          </p:nvPr>
        </p:nvGraphicFramePr>
        <p:xfrm>
          <a:off x="395536" y="1127222"/>
          <a:ext cx="8425631" cy="5240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968"/>
                <a:gridCol w="1845645"/>
                <a:gridCol w="2065509"/>
                <a:gridCol w="2065509"/>
              </a:tblGrid>
              <a:tr h="489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Название ОУ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заявлений 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них подано с Портала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заявлений, поданных с ЕПГУ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Вохтожская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+mj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"Комьянская 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"Ростиловская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 Сидоровская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"Слободская  школа им. Г.Н.Пономарёва"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МБОУ «Средняя школа №1 </a:t>
                      </a:r>
                      <a:r>
                        <a:rPr lang="ru-RU" sz="1600" b="1" i="0" u="none" strike="noStrike" dirty="0" err="1">
                          <a:effectLst/>
                          <a:latin typeface="+mn-lt"/>
                        </a:rPr>
                        <a:t>г.Грязовца</a:t>
                      </a:r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107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61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>
                          <a:effectLst/>
                          <a:latin typeface="+mn-lt"/>
                        </a:rPr>
                        <a:t>МБОУ "Средняя школа № 2 г. Грязовца"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МБОУ "Юровская школа"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6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effectLst/>
                          <a:latin typeface="+mn-lt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+mj-lt"/>
                        </a:rPr>
                        <a:t>284</a:t>
                      </a:r>
                      <a:endParaRPr lang="ru-RU" sz="16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+mj-lt"/>
                        </a:rPr>
                        <a:t>247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86,9%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9756576" cy="576064"/>
          </a:xfrm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зачисление в общеобразовательные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учреждения в 2016 году</a:t>
            </a:r>
            <a:b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878526"/>
            <a:ext cx="2088232" cy="906739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 2016 году -50%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5153"/>
            <a:ext cx="8820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Оказание </a:t>
            </a:r>
            <a:r>
              <a:rPr lang="ru-RU" sz="1600" b="1" cap="all" dirty="0" smtClean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государственных (муниципальных) </a:t>
            </a:r>
            <a:r>
              <a:rPr lang="ru-RU" sz="1600" b="1" cap="all" dirty="0">
                <a:ln w="9000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услуг в электронной форме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3884" y="755412"/>
            <a:ext cx="3330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</a:t>
            </a:r>
            <a:r>
              <a:rPr lang="ru-RU" b="1" i="1" dirty="0" smtClean="0"/>
              <a:t>а 1 апреля 2016 года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4771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324544" y="325954"/>
            <a:ext cx="9563767" cy="576064"/>
          </a:xfrm>
        </p:spPr>
        <p:txBody>
          <a:bodyPr>
            <a:noAutofit/>
          </a:bodyPr>
          <a:lstStyle/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предоставление информации о текущей успеваемости обучающихся, ведение электронного дневника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электронного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журнала</a:t>
            </a:r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080823"/>
              </p:ext>
            </p:extLst>
          </p:nvPr>
        </p:nvGraphicFramePr>
        <p:xfrm>
          <a:off x="179512" y="1107410"/>
          <a:ext cx="8556637" cy="45286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8312"/>
                <a:gridCol w="1187624"/>
                <a:gridCol w="1537563"/>
                <a:gridCol w="1498116"/>
                <a:gridCol w="1525022"/>
              </a:tblGrid>
              <a:tr h="665406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уроков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Проведено уроков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заполнения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оценок</a:t>
                      </a: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«Средняя школа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№1 г.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Грязовца»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77704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Вохтожская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42542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Комьянская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8313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Ростиловская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18334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36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БОУ "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Сидоровская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основная общеобразовательная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8518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"Слободская  школа им.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Г.Н.Пономарёва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16082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"Средняя школа № 2 г. Грязовца"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69297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"Юровская школа"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16415</a:t>
                      </a:r>
                    </a:p>
                    <a:p>
                      <a:pPr algn="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60232" y="72885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На 28 марта 2016 года</a:t>
            </a:r>
            <a:endParaRPr lang="ru-RU" sz="1600" b="1" i="1" dirty="0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2383604" y="1521867"/>
            <a:ext cx="4421062" cy="344074"/>
          </a:xfrm>
          <a:prstGeom prst="wedgeRectCallout">
            <a:avLst>
              <a:gd name="adj1" fmla="val 38883"/>
              <a:gd name="adj2" fmla="val 167243"/>
            </a:avLst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ctr"/>
            <a:r>
              <a:rPr lang="ru-RU" sz="1400" b="1" i="1" dirty="0" smtClean="0">
                <a:solidFill>
                  <a:srgbClr val="000000"/>
                </a:solidFill>
              </a:rPr>
              <a:t>Показатель </a:t>
            </a:r>
            <a:r>
              <a:rPr lang="ru-RU" sz="1400" b="1" i="1" dirty="0">
                <a:solidFill>
                  <a:srgbClr val="000000"/>
                </a:solidFill>
              </a:rPr>
              <a:t>в идеале должен быть равен </a:t>
            </a:r>
            <a:r>
              <a:rPr lang="ru-RU" sz="1400" b="1" i="1" dirty="0" smtClean="0">
                <a:solidFill>
                  <a:srgbClr val="000000"/>
                </a:solidFill>
              </a:rPr>
              <a:t>100%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067" y="5445224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Соотношение выставленных оценок к числу уроков по расписанию в среднем по области составляет </a:t>
            </a:r>
            <a:r>
              <a:rPr lang="ru-RU" b="1" dirty="0">
                <a:solidFill>
                  <a:srgbClr val="FF0000"/>
                </a:solidFill>
              </a:rPr>
              <a:t>4,6 оценки на 1 урок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584025"/>
              </p:ext>
            </p:extLst>
          </p:nvPr>
        </p:nvGraphicFramePr>
        <p:xfrm>
          <a:off x="249789" y="6091555"/>
          <a:ext cx="8745003" cy="609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11148"/>
                <a:gridCol w="1380118"/>
                <a:gridCol w="2453541"/>
                <a:gridCol w="2300196"/>
              </a:tblGrid>
              <a:tr h="296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Наименование района / городского округа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Общее</a:t>
                      </a:r>
                      <a:endParaRPr lang="ru-RU" sz="1200" b="1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кол-во ОУ</a:t>
                      </a:r>
                      <a:endParaRPr lang="ru-RU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Соотношение выставленных оценок и проведенных уроков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Процент заполнения классного журнала по проведенным урокам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  <a:tr h="296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Грязовецкий</a:t>
                      </a:r>
                      <a:r>
                        <a:rPr lang="ru-RU" sz="2000" b="1" dirty="0">
                          <a:effectLst/>
                        </a:rPr>
                        <a:t> район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3,6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97,2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4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024" y="260648"/>
            <a:ext cx="86044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Соотношение выставленных оценок к числу уроков по расписанию в среднем по области составляет </a:t>
            </a:r>
            <a:r>
              <a:rPr lang="ru-RU" sz="2000" b="1" dirty="0">
                <a:solidFill>
                  <a:srgbClr val="FF0000"/>
                </a:solidFill>
              </a:rPr>
              <a:t>4,6 оценки на 1 урок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79989"/>
              </p:ext>
            </p:extLst>
          </p:nvPr>
        </p:nvGraphicFramePr>
        <p:xfrm>
          <a:off x="539552" y="1052736"/>
          <a:ext cx="8280920" cy="1296144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2472579"/>
                <a:gridCol w="1306877"/>
                <a:gridCol w="2323336"/>
                <a:gridCol w="2178128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района / городского округа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Общее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кол-во ОУ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Соотношение выставленных оценок и проведенных уроков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Процент заполнения классного журнала по проведенным урокам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</a:rPr>
                        <a:t>Грязовецкий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район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3,6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97,2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71798"/>
              </p:ext>
            </p:extLst>
          </p:nvPr>
        </p:nvGraphicFramePr>
        <p:xfrm>
          <a:off x="683568" y="2708920"/>
          <a:ext cx="7056784" cy="376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3330"/>
                <a:gridCol w="2293454"/>
              </a:tblGrid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Учреждение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оценок_3 четверть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Управление образования </a:t>
                      </a:r>
                      <a:r>
                        <a:rPr lang="ru-RU" sz="1400" b="1" u="none" strike="noStrike" dirty="0" err="1">
                          <a:effectLst/>
                          <a:latin typeface="+mn-lt"/>
                        </a:rPr>
                        <a:t>Грязовецкого</a:t>
                      </a:r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 района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"Вохтожская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"Комьянская 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"Ростиловская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 Сидоровская школа"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78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"Слободская  школа им. Г.Н.Пономарёва"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«Средняя школа №1 г.Грязовца»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+mn-lt"/>
                        </a:rPr>
                        <a:t>МБОУ "Средняя школа № 2 г. Грязовца"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9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+mn-lt"/>
                        </a:rPr>
                        <a:t>МБОУ "Юровская школа"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19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685770"/>
              </p:ext>
            </p:extLst>
          </p:nvPr>
        </p:nvGraphicFramePr>
        <p:xfrm>
          <a:off x="323528" y="1081675"/>
          <a:ext cx="8424936" cy="5628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778"/>
                <a:gridCol w="1186534"/>
                <a:gridCol w="1404156"/>
                <a:gridCol w="1611188"/>
                <a:gridCol w="1197124"/>
                <a:gridCol w="1404156"/>
              </a:tblGrid>
              <a:tr h="415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Учреждение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Расписание уроков</a:t>
                      </a: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Классный журнал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Процент заполнения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Соотношение оценок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415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уроков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Проведено уроков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оценок</a:t>
                      </a: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821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образования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Грязовецкого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района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4224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3052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8014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72,3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618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«Средняя школа №1 г.Грязовца»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9525" marR="9525" marT="9525" marB="0"/>
                </a:tc>
              </a:tr>
              <a:tr h="415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 Сидоровская школа"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9525" marR="9525" marT="9525" marB="0"/>
                </a:tc>
              </a:tr>
              <a:tr h="618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"Средняя школа № 2 г. Грязовца"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</a:t>
                      </a:r>
                    </a:p>
                  </a:txBody>
                  <a:tcPr marL="9525" marR="9525" marT="9525" marB="0"/>
                </a:tc>
              </a:tr>
              <a:tr h="415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"Комьянская  школа"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/>
                </a:tc>
              </a:tr>
              <a:tr h="618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"Слободская  школа им.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Г.Н.Пономарёва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/>
                </a:tc>
              </a:tr>
              <a:tr h="415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"Ростиловская школа"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/>
                </a:tc>
              </a:tr>
              <a:tr h="415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"Вохтожская школа"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/>
                </a:tc>
              </a:tr>
              <a:tr h="415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МБОУ "Юровская школа"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563767" cy="576064"/>
          </a:xfrm>
        </p:spPr>
        <p:txBody>
          <a:bodyPr>
            <a:noAutofit/>
          </a:bodyPr>
          <a:lstStyle/>
          <a:p>
            <a:r>
              <a:rPr lang="ru-RU" sz="1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предоставление информации о текущей успеваемости обучающихся, ведение электронного дневника </a:t>
            </a:r>
            <a:r>
              <a:rPr lang="ru-RU" sz="1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</a:t>
            </a:r>
            <a:r>
              <a:rPr lang="ru-RU" sz="18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электронного </a:t>
            </a:r>
            <a:r>
              <a:rPr lang="ru-RU" sz="1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журнала</a:t>
            </a:r>
            <a:br>
              <a:rPr lang="ru-RU" sz="1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 4,5,6 апреля 2016 года</a:t>
            </a:r>
            <a:r>
              <a:rPr lang="ru-RU" sz="1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b="1" cap="all" dirty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1800" b="1" cap="all" dirty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562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Ирина\Рабочий стол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9" y="764703"/>
            <a:ext cx="8339685" cy="28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166965" y="0"/>
            <a:ext cx="9324528" cy="576064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Соответствие   Бумажной  и  электронной  формы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\\Марина\shareddocs\ска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10427" r="22106" b="70708"/>
          <a:stretch/>
        </p:blipFill>
        <p:spPr bwMode="auto">
          <a:xfrm>
            <a:off x="1403648" y="3717032"/>
            <a:ext cx="740219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8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61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Управленческий проект </a:t>
            </a:r>
            <a:b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«От События к развитию»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84984"/>
            <a:ext cx="8229600" cy="31249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/>
              <a:t>Выделить 4-5 проблем (содержание образования, социализация, воспитательная среда и др.)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Обсуждение проблем с учредителем (11.04-13.04)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Этап написания программ развития (до 1.09.2016г.)</a:t>
            </a:r>
          </a:p>
          <a:p>
            <a:pPr marL="514350" indent="-514350">
              <a:buAutoNum type="arabicPeriod"/>
            </a:pPr>
            <a:r>
              <a:rPr lang="ru-RU" sz="2000" b="1" dirty="0" smtClean="0"/>
              <a:t>Защита программ развития (сентябрь-октябрь 2016 г.) с приглашением глав МО, Управляющих советов, спонсоров, общественности</a:t>
            </a:r>
          </a:p>
          <a:p>
            <a:pPr marL="0" indent="0">
              <a:buNone/>
            </a:pPr>
            <a:r>
              <a:rPr lang="ru-RU" sz="2000" b="1" dirty="0" smtClean="0"/>
              <a:t>Форма выявления проблем – письмо к директору школы</a:t>
            </a:r>
            <a:endParaRPr lang="ru-RU" sz="20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268761"/>
            <a:ext cx="8229600" cy="1800199"/>
          </a:xfrm>
          <a:prstGeom prst="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Статья 28. </a:t>
            </a:r>
            <a:r>
              <a:rPr lang="ru-RU" sz="2000" b="1" dirty="0" smtClean="0"/>
              <a:t>Компетенция, права, обязанности и ответственность образовательной организации.</a:t>
            </a:r>
          </a:p>
          <a:p>
            <a:pPr marL="0" indent="0">
              <a:buNone/>
            </a:pP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Пункт 3.7 </a:t>
            </a:r>
            <a:r>
              <a:rPr lang="ru-RU" sz="2000" b="1" dirty="0" smtClean="0"/>
              <a:t>К компетенции образовательной организации в установленной сфере деятельности относятся: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- разработка и утверждение по согласованию с учредителем программ развития образовательной организации, если иное не установлено настоящим ФЗ.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42971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21159" r="1419" b="5112"/>
          <a:stretch/>
        </p:blipFill>
        <p:spPr bwMode="auto">
          <a:xfrm>
            <a:off x="438144" y="836712"/>
            <a:ext cx="806667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\\Марина\shareddocs\скан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28279" r="21792" b="54571"/>
          <a:stretch/>
        </p:blipFill>
        <p:spPr bwMode="auto">
          <a:xfrm>
            <a:off x="1115616" y="3978680"/>
            <a:ext cx="7562623" cy="258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324528" cy="576064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Не Соответствие   Бумажной  и  электронной  формы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05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44" y="836712"/>
            <a:ext cx="8309520" cy="5832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Статья 35 Федерального закона от 29 декабря  2012 года № 273-ФЗ </a:t>
            </a:r>
            <a:r>
              <a:rPr lang="ru-RU" dirty="0"/>
              <a:t>«Об образовании в Российской Федерации» закрепляет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бесплатное предоставление обучающимся  </a:t>
            </a:r>
            <a:r>
              <a:rPr lang="ru-RU" dirty="0"/>
              <a:t>в пользование на время получения образования учебников и учебных пособий, а также учебно-методических материалов, средств обучения и воспитания в пределах федеральных государственных образовательных стандартов. 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 соответствии </a:t>
            </a:r>
            <a:r>
              <a:rPr lang="ru-RU" b="1" dirty="0"/>
              <a:t>с Приказом </a:t>
            </a:r>
            <a:r>
              <a:rPr lang="ru-RU" b="1" dirty="0" err="1"/>
              <a:t>Минобрнауки</a:t>
            </a:r>
            <a:r>
              <a:rPr lang="ru-RU" b="1" dirty="0"/>
              <a:t> РФ от 06.10.2009 № 373 </a:t>
            </a:r>
            <a:r>
              <a:rPr lang="ru-RU" dirty="0"/>
              <a:t>«Об утверждении и введении в действие Федерального государственного образовательного стандарта начального общего образования» </a:t>
            </a:r>
            <a:r>
              <a:rPr lang="ru-RU" b="1" dirty="0">
                <a:solidFill>
                  <a:srgbClr val="0070C0"/>
                </a:solidFill>
              </a:rPr>
              <a:t>норма обеспеченности учебниками и учебными пособиями  </a:t>
            </a:r>
            <a:r>
              <a:rPr lang="ru-RU" dirty="0"/>
              <a:t>в пределах Федеральных государственных образовательных стандартов начального  общего  образования  «определяется исходя из расчета: </a:t>
            </a:r>
            <a:r>
              <a:rPr lang="ru-RU" b="1" dirty="0">
                <a:solidFill>
                  <a:srgbClr val="0070C0"/>
                </a:solidFill>
              </a:rPr>
              <a:t>не менее одного учебника </a:t>
            </a:r>
            <a:r>
              <a:rPr lang="ru-RU" dirty="0"/>
              <a:t>в печатной и (или) электронной форме или учебного пособия, достаточного для освоения программы учебного предмета </a:t>
            </a:r>
            <a:r>
              <a:rPr lang="ru-RU" b="1" dirty="0">
                <a:solidFill>
                  <a:srgbClr val="0070C0"/>
                </a:solidFill>
              </a:rPr>
              <a:t>на каждого обучающегося по каждому учебному предмету</a:t>
            </a:r>
            <a:r>
              <a:rPr lang="ru-RU" dirty="0">
                <a:solidFill>
                  <a:srgbClr val="0070C0"/>
                </a:solidFill>
              </a:rPr>
              <a:t>,</a:t>
            </a:r>
            <a:r>
              <a:rPr lang="ru-RU" dirty="0"/>
              <a:t> входящему в обязательную часть учебного плана основной образовательной программы общего образования».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116632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 обеспеченности рабочими тетрадями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24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944" y="836712"/>
            <a:ext cx="8381528" cy="59046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</a:t>
            </a:r>
            <a:r>
              <a:rPr lang="ru-RU" b="1" dirty="0"/>
              <a:t>с пунктом 9 части 3 статьи 28 Федерального закона </a:t>
            </a:r>
            <a:r>
              <a:rPr lang="ru-RU" dirty="0"/>
              <a:t>общеобразовательная организация </a:t>
            </a:r>
            <a:r>
              <a:rPr lang="ru-RU" b="1" dirty="0">
                <a:solidFill>
                  <a:srgbClr val="0070C0"/>
                </a:solidFill>
              </a:rPr>
              <a:t>самостоятельно определяет список учебников и учебных пособий</a:t>
            </a:r>
            <a:r>
              <a:rPr lang="ru-RU" dirty="0"/>
              <a:t>, необходимых для реализации общеобразовательных программ. </a:t>
            </a:r>
            <a:endParaRPr lang="ru-RU" dirty="0" smtClean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??? </a:t>
            </a:r>
            <a:r>
              <a:rPr lang="ru-RU" b="1" dirty="0">
                <a:solidFill>
                  <a:srgbClr val="FF0000"/>
                </a:solidFill>
              </a:rPr>
              <a:t>Нормативный документ школы (образовательная программа, приказ)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соответствии с вышеназванными документами педагоги не должны требовать от родителей приобретения рабочих тетрадей, но ознакомить родителей с разнообразным учебно-вспомогательным материалом имеют право. Далее родители сами должны принять решение: приобретать рабочие тетради для самостоятельной работы обучающихся дома или нет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116632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 обеспеченности рабочими тетрадями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64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434456"/>
              </p:ext>
            </p:extLst>
          </p:nvPr>
        </p:nvGraphicFramePr>
        <p:xfrm>
          <a:off x="438944" y="1052736"/>
          <a:ext cx="8229600" cy="54597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688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2015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1 кв. 2016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Отметка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выполнении районного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Отклонение, руб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Грязовецкий район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27289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26556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-733,0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сош №1 г.Грязовц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24723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-2566,0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сош №2 г.Грязовец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25046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-2243,0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Вохтожкая школа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26686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-603,0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слободская школа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26244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-1045,0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Юровская школа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29082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1793,0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Комьянская школа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28627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1338,0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Ростиловская школа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28620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1331,0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Сидоровская школа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27371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82,0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120959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Средняя заработная плата педагогических работников </a:t>
            </a:r>
            <a:endParaRPr lang="ru-RU" sz="20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общего </a:t>
            </a:r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 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50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256917"/>
              </p:ext>
            </p:extLst>
          </p:nvPr>
        </p:nvGraphicFramePr>
        <p:xfrm>
          <a:off x="438944" y="980728"/>
          <a:ext cx="8229600" cy="568769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2015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1 кв. 2016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Отметка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выполнении районного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Отклонение, руб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Грязовецкий район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23048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22224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-824,0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21876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-1172,0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21330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-1718,0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22333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-715,0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21474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-1574,0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23273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225,0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22956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-92,0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Юровский д/с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23050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Слободская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20309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-2739,0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Комьянская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24280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1232,0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Ростиловская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24392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1344,0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Сидоровская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22333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-715,0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116632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Средняя заработная плата педагогических работников дошкольного образования </a:t>
            </a:r>
            <a:endParaRPr lang="ru-RU" sz="20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006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781833"/>
              </p:ext>
            </p:extLst>
          </p:nvPr>
        </p:nvGraphicFramePr>
        <p:xfrm>
          <a:off x="467544" y="1124744"/>
          <a:ext cx="8417025" cy="27622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3405"/>
                <a:gridCol w="1683405"/>
                <a:gridCol w="1683405"/>
                <a:gridCol w="1683405"/>
                <a:gridCol w="168340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Наименова-ние</a:t>
                      </a:r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учреждения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2015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1 кв. 2016 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Отметка 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выполнении районного показателя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Отклонение,руб</a:t>
                      </a:r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</a:rPr>
                        <a:t>Центр дополнительного образования детей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</a:rPr>
                        <a:t>23622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25078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1456,0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116632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Средняя заработная плата педагогических работников учреждений дополнительного образования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29359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245556"/>
              </p:ext>
            </p:extLst>
          </p:nvPr>
        </p:nvGraphicFramePr>
        <p:xfrm>
          <a:off x="395536" y="1124744"/>
          <a:ext cx="8208912" cy="53809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2228"/>
                <a:gridCol w="2052228"/>
                <a:gridCol w="2052228"/>
                <a:gridCol w="205222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Плановый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1 кв. 2016 г.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Отметка </a:t>
                      </a:r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выполнении районного показателя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Грязовецкий район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0,58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сош №1 г.Грязовц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сош №2 г.Грязовец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0,04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Вохтожкая школа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0,17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слободская школа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0,72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Юровская школа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1,23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Комьянская школа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0,56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Ростиловская школа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0,57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Сидоровская школа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8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260648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Доля средств от приносящей доход деятельности в фонде заработной платы педагогических работников общего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8993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636762"/>
              </p:ext>
            </p:extLst>
          </p:nvPr>
        </p:nvGraphicFramePr>
        <p:xfrm>
          <a:off x="323528" y="1268760"/>
          <a:ext cx="8507288" cy="53233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26822"/>
                <a:gridCol w="2126822"/>
                <a:gridCol w="2126822"/>
                <a:gridCol w="2126822"/>
              </a:tblGrid>
              <a:tr h="933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Плановый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1 кв. 2016 г.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Отметка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выполнении районного показателя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471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Грязовецкий район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0,71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1,61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rgbClr val="FFFF00"/>
                    </a:solidFill>
                  </a:tcPr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1,27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1,64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2,08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1,39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ЦРР №6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2,48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Юровский д/с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3,73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Слободская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2,26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Комьянская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Ростиловская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0,73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15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Сидоровская д.г.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 выполнено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4947" y="260648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Доля средств от приносящей доход деятельности в фонде заработной платы педагогических работников дошкольного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7011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8566750"/>
              </p:ext>
            </p:extLst>
          </p:nvPr>
        </p:nvGraphicFramePr>
        <p:xfrm>
          <a:off x="465681" y="1340768"/>
          <a:ext cx="8363272" cy="30529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135803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Наименование учреждения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Плановый 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Показатель 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 1 кв. 2016 г.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Отметка </a:t>
                      </a:r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 выполнении районного показателя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69490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Центр дополнительного образования детей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17,87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выполнено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-14947" y="260648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Доля средств от приносящей доход деятельности в фонде заработной платы педагогических работников дополнительного образования </a:t>
            </a: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132876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467049"/>
              </p:ext>
            </p:extLst>
          </p:nvPr>
        </p:nvGraphicFramePr>
        <p:xfrm>
          <a:off x="323527" y="692696"/>
          <a:ext cx="8496945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12168"/>
                <a:gridCol w="540060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Дата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Время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ОУ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11.04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МБДОУ "Центр развития ребёнка-детский сад №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1»,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МБДОУ "Центр развития ребёнка-детский сад № 2»,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МБДОУ "Центр развития ребёнка-детский сад № 3»,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МБДОУ "Центр развития ребёнка-детский сад № 4»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12.04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МБОУ «Средняя школа № 1 </a:t>
                      </a: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</a:rPr>
                        <a:t>г.Грязовца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»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МБОУ «Средняя школа № 2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г.Грязовца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»,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МБУДО «Центр развития детей и молодёжи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10.00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МБОУ «Юровская школа»,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МБДОУ "Юровский детский сад»,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МБОУ «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Комьянская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 школа»,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МБОУ «Слободская школа им. 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Г.Н.Пономарева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» 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МБОУ «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</a:rPr>
                        <a:t>Ростиловская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</a:rPr>
                        <a:t> школа»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13.04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14.30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 МБОУ «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Вохтожская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школа»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Вохтожская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школа» ,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МБОУ «</a:t>
                      </a: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</a:rPr>
                        <a:t>Сидоровская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школа» ,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5»</a:t>
                      </a:r>
                    </a:p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МБДОУ "Центр развития ребёнка-детский сад № 6»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8520" y="34439"/>
            <a:ext cx="9324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График собеседования с руководителями ОУ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280" y="5013176"/>
            <a:ext cx="844319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Вопросы для собеседования: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Подготовка к выборам</a:t>
            </a:r>
          </a:p>
          <a:p>
            <a:pPr marL="342900" indent="-342900">
              <a:buAutoNum type="arabicParenR"/>
            </a:pPr>
            <a:r>
              <a:rPr lang="ru-RU" b="1" dirty="0" smtClean="0"/>
              <a:t>Примерная структура программы развития </a:t>
            </a:r>
            <a:r>
              <a:rPr lang="ru-RU" b="1" dirty="0" smtClean="0"/>
              <a:t>ОУ (представить структуру или основные направления развития)</a:t>
            </a:r>
            <a:endParaRPr lang="ru-RU" b="1" dirty="0" smtClean="0"/>
          </a:p>
          <a:p>
            <a:pPr marL="342900" indent="-342900">
              <a:buAutoNum type="arabicParenR"/>
            </a:pPr>
            <a:r>
              <a:rPr lang="ru-RU" b="1" dirty="0" smtClean="0"/>
              <a:t>Предложения по решению кадровых вопросов в психолого-педагогической службе ОУ (психолог, логопед, социальный педагог)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434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504328"/>
              </p:ext>
            </p:extLst>
          </p:nvPr>
        </p:nvGraphicFramePr>
        <p:xfrm>
          <a:off x="395536" y="1196752"/>
          <a:ext cx="8424936" cy="556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80520"/>
              </a:tblGrid>
              <a:tr h="554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акте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Наш комментарий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2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Сделан вывод о «заниженном» ФОТ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Учредитель формирует нормативы, по нормативам определяет субсидию на муниципальное задание 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формируется штатное расписание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31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Штатное расписание х 12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≠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ПФХД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Руководитель может менять штатное расписание, проводя штатные изменения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0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Сумма договоров на коммунальные услуги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≠ 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ПФХД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(Нигде не определено, что должно выполняться равенство)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Цена договоров завышена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0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Ведет подсчет,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сколько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% в ПФХД определено на ФОТ и сравнивает с предыдущим годом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Неправильный подход в рамках 83-ФЗ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6625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Сравниваем средние заработные платы с непонятными суммами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Можно сравнивать только с цифрами «дорожной карты» ОУ, если она есть – это не задача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проверки, так как учредитель по средней заработной плате отчитывается в целом по району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Замечания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акта проверки управления финансов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876256" y="2348880"/>
            <a:ext cx="2160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65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855139"/>
              </p:ext>
            </p:extLst>
          </p:nvPr>
        </p:nvGraphicFramePr>
        <p:xfrm>
          <a:off x="395536" y="1196752"/>
          <a:ext cx="8424936" cy="5344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80520"/>
              </a:tblGrid>
              <a:tr h="554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акте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Наш комментарий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2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Приводит цифры заработной платы руководителя и главного бухгалтера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Должен сравнивать размер заработной платы руководителя со средней заработной платой по учреждению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-  показатель не должен превышать 6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31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Сравнивает нормативы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подушевого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финансирования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Нормативы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подушевого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 финансирования формирует не учреждение, это полномочия учредителя, в акте проверки учреждения этого не должно быть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0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Методическая служба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Это исключительное полномочие учредителя сформировать нормативы с учетом методической работы. Учредитель не должен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спрашивать у руководителя ОУ - хочет он этого или нет, руководитель должен просто выполнить муниципальное задание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6017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Сверхурочная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работа воспитателей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Можно привлекать к сверхурочной работе, но не более 4 часов в течение 2 дней. Лучше оплачивать разовыми часами, заключив дополнительное соглашение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Замечания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акта проверки управления финансов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93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816449"/>
              </p:ext>
            </p:extLst>
          </p:nvPr>
        </p:nvGraphicFramePr>
        <p:xfrm>
          <a:off x="395536" y="1196752"/>
          <a:ext cx="8424936" cy="476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80520"/>
              </a:tblGrid>
              <a:tr h="554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акте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Наш комментарий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2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Выплаты пособий по уходу за ребенком до 1,5 лет 2 раза в месяц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Законодательством не установлено. Инспекция труда – выплата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в ближайший день выплаты заработной платы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31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Задержка выплаты заработной платы прошла из-за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несвоевременного финансирования со стороны учредителя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Ответственность руководителя, КОАП привлекает к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ответственности руководителя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0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Платные услуги: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требует  наличие штатного расписания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стоимость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оплаты педагога на 1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час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требует отдельного трудового договора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Сколько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раз его менять 12,24?  Табель учета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рабочего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времени. </a:t>
                      </a:r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Оплата за человеко-час.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Нужно рассматривать конкретную ситуацию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Замечания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акта проверки управления финансов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338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557174"/>
              </p:ext>
            </p:extLst>
          </p:nvPr>
        </p:nvGraphicFramePr>
        <p:xfrm>
          <a:off x="395536" y="1196752"/>
          <a:ext cx="8424936" cy="4281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80520"/>
              </a:tblGrid>
              <a:tr h="554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акте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Наш комментарий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0209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Родительская плата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</a:rPr>
                        <a:t> 75,92 руб.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Родительская плата составляет 90 рублей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312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Указывает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кредиторскую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задолженность за родителями 90,8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Нарушение договора с родителями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0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Вопрос выплаты аренды в летний период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010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Вопрос компенсации коммунальных услуг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 1.04.2016г. – сады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С 1.10.2016 - школы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Замечания </a:t>
            </a:r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 акта проверки управления финансов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26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Кадровый ресурс психолого-педагогической службы</a:t>
            </a:r>
            <a:endParaRPr lang="ru-RU" sz="32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00517"/>
              </p:ext>
            </p:extLst>
          </p:nvPr>
        </p:nvGraphicFramePr>
        <p:xfrm>
          <a:off x="323528" y="1412778"/>
          <a:ext cx="8640960" cy="52026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83810"/>
                <a:gridCol w="1229353"/>
                <a:gridCol w="1262848"/>
                <a:gridCol w="1262848"/>
                <a:gridCol w="1232851"/>
                <a:gridCol w="1232851"/>
                <a:gridCol w="836399"/>
              </a:tblGrid>
              <a:tr h="22969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образовательного учреждения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Педагог-психолог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Учитель-логопед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Социальный педагог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Размер ставки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Размер ставки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Размер ставки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«Центр развития ребенка – детский сад № 1»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Вакансия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Кокарева Т.А.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«Центр развития ребенка – детский сад № 2»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Пиманова И.В.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«Центр развития ребенка – детский сад № 3»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Вакансия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Карпова С.А.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«Центр развития ребенка – детский сад № 4»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 МБДОУ «Центр развития ребенка – детский сад № 5»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Морозова Г.А.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Лысакова А.Н.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13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«Центр развития ребенка – детский сад № 6»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Куликова Е.В.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Куликова Е.В.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0,75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МБДОУ «Юровский детский сад»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Молчанова В.Н.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Соболева О.Ю.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-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408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ВСЕГО: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2,95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2,7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40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8190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Кадровый ресурс психолого-педагогической службы </a:t>
            </a:r>
            <a:endParaRPr lang="ru-RU" sz="28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71888"/>
              </p:ext>
            </p:extLst>
          </p:nvPr>
        </p:nvGraphicFramePr>
        <p:xfrm>
          <a:off x="323528" y="1052738"/>
          <a:ext cx="8640960" cy="56420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83810"/>
                <a:gridCol w="1229353"/>
                <a:gridCol w="1262848"/>
                <a:gridCol w="1262848"/>
                <a:gridCol w="1232851"/>
                <a:gridCol w="1232851"/>
                <a:gridCol w="836399"/>
              </a:tblGrid>
              <a:tr h="2381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образовательного учреждения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Педагог-психолог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Учитель-логопед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Социальный педагог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Размер ставки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Размер ставки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Размер ставки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МБОУ «Средняя школа № 1 </a:t>
                      </a:r>
                      <a:r>
                        <a:rPr lang="ru-RU" sz="1200" b="1" dirty="0" err="1">
                          <a:effectLst/>
                        </a:rPr>
                        <a:t>г.Грязовца</a:t>
                      </a:r>
                      <a:r>
                        <a:rPr lang="ru-RU" sz="1200" b="1" dirty="0">
                          <a:effectLst/>
                        </a:rPr>
                        <a:t>»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Махова Л.В.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Раскатова А.В.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Корнева М.А.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Маслова Н.В.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Ромицына И.Ф.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 «Средняя школа № 2 г.Грязовца»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Климанова А.А.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Смирнова Ю.В.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Морозова О.В.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МБОУ «Вохтожская школа»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Смирнова С.Л.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Русакова Т.Л.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Быканова Л.П.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 МБОУ «Комьянская школа»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Аронова С.Л.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Кочнева О.В.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Пикина Т.Е.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«Ростиловская школа»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Вакансия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Заводчикова С.Е.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Куракина А.А.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853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«Сидоровская школа»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Груздева Л.Н.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0,4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Потемкина Т.А.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Носенкова М.Н.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635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«Слободская школа им. Г.Н.Пономарева»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Алферова М.Ю.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0,5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-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«Юровская школа»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Молчанова В.Н.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1,0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Соболева О.Ю.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Докучаева О.А.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1,0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  <a:tr h="4237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ВСЕГО: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7,4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3,25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5,25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372" marR="44372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9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954875"/>
              </p:ext>
            </p:extLst>
          </p:nvPr>
        </p:nvGraphicFramePr>
        <p:xfrm>
          <a:off x="255643" y="825475"/>
          <a:ext cx="8708844" cy="592265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80053"/>
                <a:gridCol w="945537"/>
                <a:gridCol w="1718759"/>
                <a:gridCol w="1561547"/>
                <a:gridCol w="1451474"/>
                <a:gridCol w="1451474"/>
              </a:tblGrid>
              <a:tr h="16932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</a:p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Доходы, тыс. руб.</a:t>
                      </a:r>
                      <a:endParaRPr lang="ru-RU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всего: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Доходы от платных образовательных 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услуг</a:t>
                      </a:r>
                      <a:endParaRPr lang="ru-RU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добровольных пожертвований, арендной </a:t>
                      </a:r>
                      <a:r>
                        <a:rPr lang="ru-RU" sz="11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платы,тыс.руб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l" fontAlgn="b"/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Расходы, </a:t>
                      </a:r>
                      <a:r>
                        <a:rPr lang="ru-RU" sz="1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81207">
                <a:tc v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заработная 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договора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 развитие и ремонт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«Средняя школа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№1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Грязовец»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1898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1898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806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222,2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869,8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«Средняя школа </a:t>
                      </a: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№2 </a:t>
                      </a:r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Грязовец»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1043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1040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277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639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МБОУ Вохтожская школа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1303,1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796,7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216,6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568,7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МБОУ Слободская школа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3575,2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902,2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237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665,2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354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МБОУ Юровская школа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2524,5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1204,3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174,8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1029,5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МБОУ Комьянская школа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2473,3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594,3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92,5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352,8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МБОУ Ростиловская школа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1143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204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2,6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27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МБОУ Сидоровская школа</a:t>
                      </a:r>
                      <a:endParaRPr lang="ru-RU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917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145,5</a:t>
                      </a:r>
                      <a:endParaRPr lang="ru-RU" sz="20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17,5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962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Доходы от приносящей доход деятельности образовательных учреждений за 2015 год</a:t>
            </a:r>
            <a:endParaRPr lang="ru-RU" sz="20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66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Другая 2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2966</Words>
  <Application>Microsoft Office PowerPoint</Application>
  <PresentationFormat>Экран (4:3)</PresentationFormat>
  <Paragraphs>923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Материалы к совещанию руководителей  07.04.2016 года</vt:lpstr>
      <vt:lpstr>Управленческий проект  «От События к развитию»</vt:lpstr>
      <vt:lpstr>Замечания из акта проверки управления финансов</vt:lpstr>
      <vt:lpstr>Замечания из акта проверки управления финансов</vt:lpstr>
      <vt:lpstr>Замечания из акта проверки управления финансов</vt:lpstr>
      <vt:lpstr>Замечания из акта проверки управления финансов</vt:lpstr>
      <vt:lpstr>Кадровый ресурс психолого-педагогической службы</vt:lpstr>
      <vt:lpstr>Кадровый ресурс психолого-педагогической службы </vt:lpstr>
      <vt:lpstr>Презентация PowerPoint</vt:lpstr>
      <vt:lpstr>Презентация PowerPoint</vt:lpstr>
      <vt:lpstr>План перевода государственных (муниципальных) услуг в электронный вид</vt:lpstr>
      <vt:lpstr>Оказание  государственных (муниципальных) услуг в электронной форме в отрасли "Образование" </vt:lpstr>
      <vt:lpstr>Презентация PowerPoint</vt:lpstr>
      <vt:lpstr>Прием заявлений на предоставление места в образовательных учреждениях, реализующих программы дошкольного образования, в 2016 году</vt:lpstr>
      <vt:lpstr>зачисление в общеобразовательные учреждения в 2016 году </vt:lpstr>
      <vt:lpstr>предоставление информации о текущей успеваемости обучающихся, ведение электронного дневника  и электронного журнала </vt:lpstr>
      <vt:lpstr>Презентация PowerPoint</vt:lpstr>
      <vt:lpstr>предоставление информации о текущей успеваемости обучающихся, ведение электронного дневника  и электронного журнала за  4,5,6 апреля 2016 года </vt:lpstr>
      <vt:lpstr>Соответствие   Бумажной  и  электронной  формы</vt:lpstr>
      <vt:lpstr>Не Соответствие   Бумажной  и  электронной  формы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к совещанию руководителей  07.04.2016 года</dc:title>
  <cp:lastModifiedBy>МистюковаИ</cp:lastModifiedBy>
  <cp:revision>27</cp:revision>
  <cp:lastPrinted>2016-04-07T05:28:35Z</cp:lastPrinted>
  <dcterms:modified xsi:type="dcterms:W3CDTF">2016-04-07T05:32:53Z</dcterms:modified>
</cp:coreProperties>
</file>